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75" r:id="rId10"/>
    <p:sldId id="264" r:id="rId11"/>
    <p:sldId id="278" r:id="rId12"/>
    <p:sldId id="265" r:id="rId13"/>
    <p:sldId id="266" r:id="rId14"/>
    <p:sldId id="267" r:id="rId15"/>
    <p:sldId id="276" r:id="rId16"/>
    <p:sldId id="279" r:id="rId17"/>
    <p:sldId id="268" r:id="rId18"/>
    <p:sldId id="280" r:id="rId19"/>
    <p:sldId id="269" r:id="rId20"/>
    <p:sldId id="270" r:id="rId21"/>
    <p:sldId id="271" r:id="rId22"/>
    <p:sldId id="272" r:id="rId23"/>
    <p:sldId id="273" r:id="rId24"/>
    <p:sldId id="274" r:id="rId25"/>
    <p:sldId id="277" r:id="rId26"/>
    <p:sldId id="28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pPr/>
              <a:t>11/17/2018</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pPr/>
              <a:t>11/17/2018</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pPr/>
              <a:t>11/17/2018</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D8BD707-D9CF-40AE-B4C6-C98DA3205C09}" type="datetimeFigureOut">
              <a:rPr lang="en-US" smtClean="0"/>
              <a:pPr/>
              <a:t>11/17/2018</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pPr/>
              <a:t>11/17/2018</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D8BD707-D9CF-40AE-B4C6-C98DA3205C09}" type="datetimeFigureOut">
              <a:rPr lang="en-US" smtClean="0"/>
              <a:pPr/>
              <a:t>11/17/2018</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11/17/2018</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google.iq/url?sa=i&amp;rct=j&amp;q=&amp;esrc=s&amp;source=images&amp;cd=&amp;cad=rja&amp;uact=8&amp;ved=2ahUKEwjPi6-z_O_dAhVnwIsKHQs-BGcQjRx6BAgBEAU&amp;url=https://www.thedrinksbusiness.com/2017/02/on-this-day-1953-discovering-dna/&amp;psig=AOvVaw1Np1WIMyVx6nHB-VLcyjJ0&amp;ust=1538851920811124" TargetMode="Externa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hyperlink" Target="https://www.google.com/url?sa=i&amp;rct=j&amp;q=&amp;esrc=s&amp;source=images&amp;cd=&amp;cad=rja&amp;uact=8&amp;ved=2ahUKEwi19ruTgvXdAhWM_qQKHTxzBlcQjRx6BAgBEAU&amp;url=https://slideplayer.com/slide/7880595/&amp;psig=AOvVaw3p2H4GOwj1BJMMQSce3c08&amp;ust=1539025193347431"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google.com/url?sa=i&amp;rct=j&amp;q=&amp;esrc=s&amp;source=images&amp;cd=&amp;cad=rja&amp;uact=8&amp;ved=2ahUKEwjgs-fng_XdAhWL26QKHbePBGMQjRx6BAgBEAU&amp;url=https://www.newswise.com/articles/redefining-dna-darwin-from-the-atom-up&amp;psig=AOvVaw3p2H4GOwj1BJMMQSce3c08&amp;ust=1539025193347431"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ww.google.com/url?sa=i&amp;rct=j&amp;q=&amp;esrc=s&amp;source=images&amp;cd=&amp;cad=rja&amp;uact=8&amp;ved=2ahUKEwjM1--fhPXdAhWINOwKHcHSBlwQjRx6BAgBEAU&amp;url=https://news.stanford.edu/news/2007/october31/med-kornberg-103107.html&amp;psig=AOvVaw2NmUeCOV61F79N2I7ugP_u&amp;ust=1539025833840273"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google.com/url?sa=i&amp;rct=j&amp;q=&amp;esrc=s&amp;source=images&amp;cd=&amp;cad=rja&amp;uact=8&amp;ved=2ahUKEwiCxK-JhfXdAhUPPewKHeMqA8gQjRx6BAgBEAU&amp;url=http://www.pnas.org/content/101/52/17889&amp;psig=AOvVaw3PAEpOT9M6NsoM_s7ZXeoc&amp;ust=1539025988308015"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iq/url?sa=i&amp;rct=j&amp;q=&amp;esrc=s&amp;source=images&amp;cd=&amp;cad=rja&amp;uact=8&amp;ved=2ahUKEwjvyqKc6u_dAhXrp4sKHTeVAt8QjRx6BAgBEAU&amp;url=http://biologyclassroom.in/semi-conservative-mode-of-dna-replication-meselson-stahl-experiment/&amp;psig=AOvVaw2-bHFrr4v8eAu2euFtzOiK&amp;ust=1538846921913571"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www.slideserve.com/cais/the-meselson-stahl-experiment"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www.google.com/url?sa=i&amp;rct=j&amp;q=&amp;esrc=s&amp;source=images&amp;cd=&amp;cad=rja&amp;uact=8&amp;ved=2ahUKEwinl-bmh_XdAhWF-KQKHVcuAskQjRx6BAgBEAU&amp;url=https://slideplayer.com/slide/7055226/&amp;psig=AOvVaw3AxbB1SCEjIwLfyaSHo2QL&amp;ust=1539026778800232"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www.google.com/url?sa=i&amp;rct=j&amp;q=&amp;esrc=s&amp;source=images&amp;cd=&amp;cad=rja&amp;uact=8&amp;ved=2ahUKEwiio7SmiPXdAhWFCuwKHaXgBBcQjRx6BAgBEAU&amp;url=https://www.nytimes.com/2011/11/14/us/h-gobind-khorana-1968-nobel-winner-for-rna-research-dies.html&amp;psig=AOvVaw0VfWlvBiLWjP6-Z5c0prmr&amp;ust=1539026933210258"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6.jpeg"/><Relationship Id="rId2" Type="http://schemas.openxmlformats.org/officeDocument/2006/relationships/hyperlink" Target="https://www.google.com/url?sa=i&amp;rct=j&amp;q=&amp;esrc=s&amp;source=images&amp;cd=&amp;cad=rja&amp;uact=8&amp;ved=2ahUKEwi6jaX3iPXdAhVSMewKHSbbDpMQjRx6BAgBEAU&amp;url=https://serc.carleton.edu/microbelife/extreme/extremeheat/index.html&amp;psig=AOvVaw3KNPY9lz5CwYZAsoaFAEKv&amp;ust=1539027074505825" TargetMode="External"/><Relationship Id="rId1" Type="http://schemas.openxmlformats.org/officeDocument/2006/relationships/slideLayout" Target="../slideLayouts/slideLayout2.xml"/><Relationship Id="rId6" Type="http://schemas.openxmlformats.org/officeDocument/2006/relationships/hyperlink" Target="https://harvardsciencereview.com/2016/12/20/hyperthermophiles-and-cryophiles-the-worlds-most-extreme-organisms/" TargetMode="External"/><Relationship Id="rId5" Type="http://schemas.openxmlformats.org/officeDocument/2006/relationships/image" Target="../media/image25.jpeg"/><Relationship Id="rId4" Type="http://schemas.openxmlformats.org/officeDocument/2006/relationships/hyperlink" Target="https://en.wikipedia.org/wiki/Thomas_D._Brock"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cosmosmagazine.com/biology/four-dna-bases-good-six-better" TargetMode="External"/><Relationship Id="rId2" Type="http://schemas.openxmlformats.org/officeDocument/2006/relationships/hyperlink" Target="http://www.google.com/url?sa=i&amp;rct=j&amp;q=&amp;esrc=s&amp;source=images&amp;cd=&amp;cad=rja&amp;uact=8&amp;ved=2ahUKEwjt9fTki_XdAhUwNOwKHWrIA_0QjRx6BAgBEAU&amp;url=http://www.neufshares.com/adn-une-nouvelle-forme-decouverte-dans-des-cellules-humaines/&amp;psig=AOvVaw0watlutoOxW0eorX9lr_IC&amp;ust=1539027670254122" TargetMode="Externa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s://www.zdnet.com/article/worlds-first-hack-using-dna-malware-in-genetic-code-could-wreck-police-csi-work/" TargetMode="Externa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s://www.google.com/url?sa=i&amp;rct=j&amp;q=&amp;esrc=s&amp;source=images&amp;cd=&amp;cad=rja&amp;uact=8&amp;ved=2ahUKEwjZy9SpivXdAhWssaQKHQHEDqMQjRx6BAgBEAU&amp;url=https://www.indiamart.com/proddetail/restriction-enzymes-9533118348.html&amp;psig=AOvVaw3h8fk6Da-0ICI_H8NHb-pp&amp;ust=1539027467099482"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0.jpeg"/><Relationship Id="rId2" Type="http://schemas.openxmlformats.org/officeDocument/2006/relationships/hyperlink" Target="http://www.google.iq/url?sa=i&amp;rct=j&amp;q=&amp;esrc=s&amp;source=images&amp;cd=&amp;cad=rja&amp;uact=8&amp;ved=2ahUKEwiRnKP97u_dAhXJpIsKHe7vAk4QjRx6BAgBEAU&amp;url=http://www.anh-usa.org/outcomes-of-genetic-engineering-are-not-predictable/&amp;psig=AOvVaw2IXMlFLSVLRKR5DQj1vkNF&amp;ust=1538847917166884" TargetMode="External"/><Relationship Id="rId1" Type="http://schemas.openxmlformats.org/officeDocument/2006/relationships/slideLayout" Target="../slideLayouts/slideLayout2.xml"/><Relationship Id="rId6" Type="http://schemas.openxmlformats.org/officeDocument/2006/relationships/hyperlink" Target="https://www.google.iq/url?sa=i&amp;rct=j&amp;q=&amp;esrc=s&amp;source=images&amp;cd=&amp;cad=rja&amp;uact=8&amp;ved=2ahUKEwiZzMy07e_dAhWHqIsKHddcAcAQjRx6BAgBEAU&amp;url=https://color-mir.com/genetic-engineering-wonder-blue-strawberry/meanwhile-along-with-blue-strawberries-there-are-other-types-of-genetically-modified-berries/&amp;psig=AOvVaw2IXMlFLSVLRKR5DQj1vkNF&amp;ust=1538847917166884" TargetMode="External"/><Relationship Id="rId5" Type="http://schemas.openxmlformats.org/officeDocument/2006/relationships/image" Target="../media/image29.jpeg"/><Relationship Id="rId4" Type="http://schemas.openxmlformats.org/officeDocument/2006/relationships/hyperlink" Target="https://www.google.iq/url?sa=i&amp;rct=j&amp;q=&amp;esrc=s&amp;source=images&amp;cd=&amp;cad=rja&amp;uact=8&amp;ved=2ahUKEwin3dXo7e_dAhULtosKHeKnAesQjRx6BAgBEAU&amp;url=https://www.fstjournal.org/features/29-3/designer-crops&amp;psig=AOvVaw2IXMlFLSVLRKR5DQj1vkNF&amp;ust=1538847917166884"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s://www.google.iq/url?sa=i&amp;rct=j&amp;q=&amp;esrc=s&amp;source=images&amp;cd=&amp;cad=rja&amp;uact=8&amp;ved=2ahUKEwjoybzrhvDdAhUGCuwKHVg4AcsQjRx6BAgBEAU&amp;url=https://www.youtube.com/watch?v=0W9jvJZduug&amp;psig=AOvVaw2AMN7WbDa21FXx6oQGbD0f&amp;ust=1538854715881037" TargetMode="Externa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s://www.google.iq/url?sa=i&amp;rct=j&amp;q=&amp;esrc=s&amp;source=images&amp;cd=&amp;cad=rja&amp;uact=8&amp;ved=2ahUKEwiX1arqiPDdAhXH2KQKHd6tD3kQjRx6BAgBEAU&amp;url=https://www.slideshare.net/obydullah/maxamgilbert-sequencing-69390737&amp;psig=AOvVaw0IIbFosKa2jFxENNHVeMKS&amp;ust=1538855282387351"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s://www.google.iq/url?sa=i&amp;rct=j&amp;q=&amp;esrc=s&amp;source=images&amp;cd=&amp;cad=rja&amp;uact=8&amp;ved=2ahUKEwi86rCu8O_dAhVtposKHS-yDfsQjRx6BAgBEAU&amp;url=https://www.quora.com/What-is-an-RNA-primer-and-what-is-its-purpose&amp;psig=AOvVaw2mwTNLfJeGawwBcJyd6JwY&amp;ust=1538848692963005"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s://www.google.com/url?sa=i&amp;rct=j&amp;q=&amp;esrc=s&amp;source=images&amp;cd=&amp;cad=rja&amp;uact=8&amp;ved=&amp;url=https://pngtree.com/freepng/3d-question-mark_2412076.html&amp;psig=AOvVaw3AHntZ8B5fqvwzR-vqJKSk&amp;ust=1539029132564210"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google.com/url?sa=i&amp;rct=j&amp;q=&amp;esrc=s&amp;source=images&amp;cd=&amp;cad=rja&amp;uact=8&amp;ved=&amp;url=https://www.youtube.com/watch?v=rTsg46s1jJE&amp;psig=AOvVaw067liJbA-z-MJABE11eiaA&amp;ust=1539028664966866"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google.com/url?sa=i&amp;rct=j&amp;q=&amp;esrc=s&amp;source=images&amp;cd=&amp;cad=rja&amp;uact=8&amp;ved=2ahUKEwj8vJKSgfXdAhWCIcAKHXXkAhgQjRx6BAgBEAU&amp;url=https://ar.pinterest.com/pin/465418942712011021/&amp;psig=AOvVaw2Ua8xOpswDXJ_nuM6NcaeA&amp;ust=1539024916365788"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google.com/url?sa=i&amp;rct=j&amp;q=&amp;esrc=s&amp;source=images&amp;cd=&amp;cad=rja&amp;uact=8&amp;ved=2ahUKEwjRy_6usuDdAhUCMewKHZuUC_gQjRx6BAgBEAU&amp;url=https://en.wikipedia.org/wiki/Enterobacteria_phage_T4&amp;psig=AOvVaw2Drhd7ny_RgXTbBWPwoA3C&amp;ust=1538316667946442" TargetMode="Externa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hyperlink" Target="https://www.newyorker.com/tech/elements/phage-killer-viral-dark-matter"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google.iq/url?sa=i&amp;rct=j&amp;q=&amp;esrc=s&amp;source=images&amp;cd=&amp;cad=rja&amp;uact=8&amp;ved=2ahUKEwivpZnC--_dAhXjlYsKHb0lBYwQjRx6BAgBEAU&amp;url=https://www.flickr.com/photos/130022460@N05/37798064511&amp;psig=AOvVaw1yC_5ZPg6LHZwixiJL8tAq&amp;ust=1538851709864073"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google.iq/url?sa=i&amp;rct=j&amp;q=&amp;esrc=s&amp;source=images&amp;cd=&amp;cad=rja&amp;uact=8&amp;ved=2ahUKEwiS3fjm--_dAhXvqIsKHTb_CHoQjRx6BAgBEAU&amp;url=https://www.kcl.ac.uk/study/kings-in-time/a-photo-that-changed-the-world.aspx&amp;psig=AOvVaw1yC_5ZPg6LHZwixiJL8tAq&amp;ust=1538851709864073" TargetMode="Externa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hyperlink" Target="https://www.ck12.org/biology/chromosome/lesson/Human-Chromosomes-and-Genes-BI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133600"/>
            <a:ext cx="7924800" cy="838200"/>
          </a:xfrm>
        </p:spPr>
        <p:txBody>
          <a:bodyPr>
            <a:normAutofit fontScale="90000"/>
          </a:bodyPr>
          <a:lstStyle/>
          <a:p>
            <a:pPr algn="ctr"/>
            <a:r>
              <a:rPr lang="en-US" sz="4000" dirty="0">
                <a:solidFill>
                  <a:schemeClr val="tx1"/>
                </a:solidFill>
                <a:effectLst>
                  <a:outerShdw blurRad="38100" dist="38100" dir="2700000" algn="tl">
                    <a:srgbClr val="000000">
                      <a:alpha val="43137"/>
                    </a:srgbClr>
                  </a:outerShdw>
                </a:effectLst>
                <a:latin typeface="Berlin Sans FB Demi" pitchFamily="34" charset="0"/>
              </a:rPr>
              <a:t>DNA is the genetic </a:t>
            </a:r>
            <a:r>
              <a:rPr lang="en-US" sz="4000" dirty="0" smtClean="0">
                <a:solidFill>
                  <a:schemeClr val="tx1"/>
                </a:solidFill>
                <a:effectLst>
                  <a:outerShdw blurRad="38100" dist="38100" dir="2700000" algn="tl">
                    <a:srgbClr val="000000">
                      <a:alpha val="43137"/>
                    </a:srgbClr>
                  </a:outerShdw>
                </a:effectLst>
                <a:latin typeface="Berlin Sans FB Demi" pitchFamily="34" charset="0"/>
              </a:rPr>
              <a:t>material</a:t>
            </a:r>
            <a:br>
              <a:rPr lang="en-US" sz="4000" dirty="0" smtClean="0">
                <a:solidFill>
                  <a:schemeClr val="tx1"/>
                </a:solidFill>
                <a:effectLst>
                  <a:outerShdw blurRad="38100" dist="38100" dir="2700000" algn="tl">
                    <a:srgbClr val="000000">
                      <a:alpha val="43137"/>
                    </a:srgbClr>
                  </a:outerShdw>
                </a:effectLst>
                <a:latin typeface="Berlin Sans FB Demi" pitchFamily="34" charset="0"/>
              </a:rPr>
            </a:br>
            <a:r>
              <a:rPr lang="en-US" sz="4000" dirty="0" smtClean="0">
                <a:solidFill>
                  <a:schemeClr val="tx1"/>
                </a:solidFill>
                <a:effectLst>
                  <a:outerShdw blurRad="38100" dist="38100" dir="2700000" algn="tl">
                    <a:srgbClr val="000000">
                      <a:alpha val="43137"/>
                    </a:srgbClr>
                  </a:outerShdw>
                </a:effectLst>
                <a:latin typeface="Berlin Sans FB Demi" pitchFamily="34" charset="0"/>
              </a:rPr>
              <a:t>Lecture 2</a:t>
            </a:r>
            <a:r>
              <a:rPr lang="en-US" sz="4000" dirty="0" smtClean="0">
                <a:solidFill>
                  <a:schemeClr val="tx1"/>
                </a:solidFill>
                <a:effectLst>
                  <a:outerShdw blurRad="38100" dist="38100" dir="2700000" algn="tl">
                    <a:srgbClr val="000000">
                      <a:alpha val="43137"/>
                    </a:srgbClr>
                  </a:outerShdw>
                </a:effectLst>
                <a:latin typeface="Berlin Sans FB Demi" pitchFamily="34" charset="0"/>
              </a:rPr>
              <a:t> </a:t>
            </a:r>
            <a:endParaRPr lang="en-US" sz="4000" dirty="0">
              <a:solidFill>
                <a:schemeClr val="tx1"/>
              </a:solidFill>
              <a:effectLst>
                <a:outerShdw blurRad="38100" dist="38100" dir="2700000" algn="tl">
                  <a:srgbClr val="000000">
                    <a:alpha val="43137"/>
                  </a:srgbClr>
                </a:outerShdw>
              </a:effectLst>
              <a:latin typeface="Berlin Sans FB Demi" pitchFamily="34" charset="0"/>
            </a:endParaRPr>
          </a:p>
        </p:txBody>
      </p:sp>
      <p:sp>
        <p:nvSpPr>
          <p:cNvPr id="3" name="Subtitle 2"/>
          <p:cNvSpPr>
            <a:spLocks noGrp="1"/>
          </p:cNvSpPr>
          <p:nvPr>
            <p:ph type="subTitle" idx="1"/>
          </p:nvPr>
        </p:nvSpPr>
        <p:spPr>
          <a:xfrm>
            <a:off x="1371600" y="3429000"/>
            <a:ext cx="6400800" cy="914400"/>
          </a:xfrm>
        </p:spPr>
        <p:txBody>
          <a:bodyPr>
            <a:normAutofit/>
          </a:bodyPr>
          <a:lstStyle/>
          <a:p>
            <a:pPr algn="ctr"/>
            <a:r>
              <a:rPr lang="en-US" dirty="0" smtClean="0">
                <a:solidFill>
                  <a:schemeClr val="tx1"/>
                </a:solidFill>
                <a:latin typeface="Berlin Sans FB" pitchFamily="34" charset="0"/>
              </a:rPr>
              <a:t>Dr. </a:t>
            </a:r>
            <a:r>
              <a:rPr lang="en-US" dirty="0" err="1" smtClean="0">
                <a:solidFill>
                  <a:schemeClr val="tx1"/>
                </a:solidFill>
                <a:latin typeface="Berlin Sans FB" pitchFamily="34" charset="0"/>
              </a:rPr>
              <a:t>Rawa</a:t>
            </a:r>
            <a:r>
              <a:rPr lang="en-US" dirty="0" smtClean="0">
                <a:solidFill>
                  <a:schemeClr val="tx1"/>
                </a:solidFill>
                <a:latin typeface="Berlin Sans FB" pitchFamily="34" charset="0"/>
              </a:rPr>
              <a:t> Abdul </a:t>
            </a:r>
            <a:r>
              <a:rPr lang="en-US" dirty="0" err="1" smtClean="0">
                <a:solidFill>
                  <a:schemeClr val="tx1"/>
                </a:solidFill>
                <a:latin typeface="Berlin Sans FB" pitchFamily="34" charset="0"/>
              </a:rPr>
              <a:t>Redha</a:t>
            </a:r>
            <a:r>
              <a:rPr lang="en-US" dirty="0" smtClean="0">
                <a:solidFill>
                  <a:schemeClr val="tx1"/>
                </a:solidFill>
                <a:latin typeface="Berlin Sans FB" pitchFamily="34" charset="0"/>
              </a:rPr>
              <a:t> Aziz</a:t>
            </a:r>
          </a:p>
          <a:p>
            <a:pPr algn="ctr"/>
            <a:r>
              <a:rPr lang="en-US" dirty="0" err="1" smtClean="0">
                <a:solidFill>
                  <a:schemeClr val="tx1"/>
                </a:solidFill>
                <a:latin typeface="Berlin Sans FB" pitchFamily="34" charset="0"/>
              </a:rPr>
              <a:t>Ph.D</a:t>
            </a:r>
            <a:r>
              <a:rPr lang="en-US" dirty="0" smtClean="0">
                <a:solidFill>
                  <a:schemeClr val="tx1"/>
                </a:solidFill>
                <a:latin typeface="Berlin Sans FB" pitchFamily="34" charset="0"/>
              </a:rPr>
              <a:t> Antibiotics/ Molecular biology</a:t>
            </a:r>
            <a:endParaRPr lang="ar-IQ" dirty="0">
              <a:solidFill>
                <a:schemeClr val="tx1"/>
              </a:solidFill>
              <a:latin typeface="Berlin Sans FB" pitchFamily="34" charset="0"/>
            </a:endParaRPr>
          </a:p>
        </p:txBody>
      </p:sp>
      <p:pic>
        <p:nvPicPr>
          <p:cNvPr id="4" name="Picture 2" descr="صورة ذات صلة"/>
          <p:cNvPicPr>
            <a:picLocks noChangeAspect="1" noChangeArrowheads="1"/>
          </p:cNvPicPr>
          <p:nvPr/>
        </p:nvPicPr>
        <p:blipFill>
          <a:blip r:embed="rId2" cstate="print"/>
          <a:srcRect l="5206" r="4555"/>
          <a:stretch>
            <a:fillRect/>
          </a:stretch>
        </p:blipFill>
        <p:spPr bwMode="auto">
          <a:xfrm>
            <a:off x="7315200" y="228600"/>
            <a:ext cx="1600200" cy="1511727"/>
          </a:xfrm>
          <a:prstGeom prst="rect">
            <a:avLst/>
          </a:prstGeom>
          <a:noFill/>
        </p:spPr>
      </p:pic>
      <p:pic>
        <p:nvPicPr>
          <p:cNvPr id="5" name="Picture 1" descr="شعار العلو2م"/>
          <p:cNvPicPr>
            <a:picLocks noChangeAspect="1" noChangeArrowheads="1"/>
          </p:cNvPicPr>
          <p:nvPr/>
        </p:nvPicPr>
        <p:blipFill>
          <a:blip r:embed="rId3" cstate="print"/>
          <a:srcRect/>
          <a:stretch>
            <a:fillRect/>
          </a:stretch>
        </p:blipFill>
        <p:spPr bwMode="auto">
          <a:xfrm>
            <a:off x="304800" y="228600"/>
            <a:ext cx="1545752" cy="1518654"/>
          </a:xfrm>
          <a:prstGeom prst="rect">
            <a:avLst/>
          </a:prstGeom>
          <a:noFill/>
        </p:spPr>
      </p:pic>
    </p:spTree>
    <p:extLst>
      <p:ext uri="{BB962C8B-B14F-4D97-AF65-F5344CB8AC3E}">
        <p14:creationId xmlns:p14="http://schemas.microsoft.com/office/powerpoint/2010/main" val="22246545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7467600" cy="609600"/>
          </a:xfrm>
        </p:spPr>
        <p:txBody>
          <a:bodyPr>
            <a:noAutofit/>
          </a:bodyPr>
          <a:lstStyle/>
          <a:p>
            <a:pPr lvl="0"/>
            <a:r>
              <a:rPr lang="en-US" b="1" dirty="0"/>
              <a:t>James Watson (USA) and Francis Crick /UK (1953) </a:t>
            </a:r>
            <a:endParaRPr lang="en-US" dirty="0"/>
          </a:p>
        </p:txBody>
      </p:sp>
      <p:pic>
        <p:nvPicPr>
          <p:cNvPr id="3074" name="Picture 2" descr="Image result for James Watson (USA) and Francis Crick">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371600"/>
            <a:ext cx="3368731" cy="2064327"/>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381000" y="1371600"/>
            <a:ext cx="4800600" cy="4343400"/>
          </a:xfrm>
          <a:prstGeom prst="rect">
            <a:avLst/>
          </a:prstGeom>
        </p:spPr>
        <p:txBody>
          <a:bodyPr vert="horz">
            <a:normAutofit fontScale="92500" lnSpcReduction="1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n-US" dirty="0" smtClean="0"/>
              <a:t>Francis Crick,</a:t>
            </a:r>
            <a:r>
              <a:rPr lang="en-US" b="1" dirty="0" smtClean="0"/>
              <a:t> </a:t>
            </a:r>
            <a:r>
              <a:rPr lang="en-US" dirty="0" smtClean="0"/>
              <a:t>(8 June 1916-28 July 2004) was an English molecular biologist, biophysicist, and neuroscientist, co-discoverer of the structure of the DNA molecule in 1953 with James D. Watson. They depend on Maurice Wilkins X-ray model, so Crick and Watson, together with Maurice Wilkins, won the 1962 Nobel Prize in Medicine for their discovery of the structure of DNA. This was one of the most significant scientific discoveries of the 20</a:t>
            </a:r>
            <a:r>
              <a:rPr lang="en-US" baseline="30000" dirty="0" smtClean="0"/>
              <a:t>th</a:t>
            </a:r>
            <a:r>
              <a:rPr lang="en-US" dirty="0" smtClean="0"/>
              <a:t> century. </a:t>
            </a:r>
          </a:p>
          <a:p>
            <a:endParaRPr lang="en-US" dirty="0"/>
          </a:p>
        </p:txBody>
      </p:sp>
      <p:sp>
        <p:nvSpPr>
          <p:cNvPr id="5" name="Rectangle 4"/>
          <p:cNvSpPr/>
          <p:nvPr/>
        </p:nvSpPr>
        <p:spPr>
          <a:xfrm>
            <a:off x="381000" y="1219200"/>
            <a:ext cx="80772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Related image">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0" y="3543300"/>
            <a:ext cx="3291814" cy="2752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08580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watson and crick model of dn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04800"/>
            <a:ext cx="7620000"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7270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Central dogma of molecular biology </a:t>
            </a:r>
            <a:r>
              <a:rPr lang="en-US" dirty="0"/>
              <a:t/>
            </a:r>
            <a:br>
              <a:rPr lang="en-US" dirty="0"/>
            </a:br>
            <a:endParaRPr lang="en-US" dirty="0"/>
          </a:p>
        </p:txBody>
      </p:sp>
      <p:sp>
        <p:nvSpPr>
          <p:cNvPr id="3" name="Content Placeholder 2"/>
          <p:cNvSpPr>
            <a:spLocks noGrp="1"/>
          </p:cNvSpPr>
          <p:nvPr>
            <p:ph sz="quarter" idx="1"/>
          </p:nvPr>
        </p:nvSpPr>
        <p:spPr/>
        <p:txBody>
          <a:bodyPr/>
          <a:lstStyle/>
          <a:p>
            <a:r>
              <a:rPr lang="en-US" dirty="0" smtClean="0"/>
              <a:t>It </a:t>
            </a:r>
            <a:r>
              <a:rPr lang="en-US" dirty="0"/>
              <a:t>is the flow of genetic information within a biological within a biological system. It was first stated by </a:t>
            </a:r>
            <a:r>
              <a:rPr lang="en-US" b="1" u="sng" dirty="0"/>
              <a:t>Francis Crick</a:t>
            </a:r>
            <a:r>
              <a:rPr lang="en-US" dirty="0"/>
              <a:t> in 1958.</a:t>
            </a:r>
          </a:p>
          <a:p>
            <a:endParaRPr lang="en-US" dirty="0" smtClean="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3657600"/>
            <a:ext cx="6643614" cy="2472544"/>
          </a:xfrm>
          <a:prstGeom prst="rect">
            <a:avLst/>
          </a:prstGeom>
        </p:spPr>
      </p:pic>
      <p:sp>
        <p:nvSpPr>
          <p:cNvPr id="5" name="Rectangle 4"/>
          <p:cNvSpPr/>
          <p:nvPr/>
        </p:nvSpPr>
        <p:spPr>
          <a:xfrm>
            <a:off x="346364" y="1219200"/>
            <a:ext cx="80772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19290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98764" y="1014413"/>
            <a:ext cx="5257800" cy="4800600"/>
          </a:xfrm>
        </p:spPr>
        <p:txBody>
          <a:bodyPr>
            <a:normAutofit lnSpcReduction="10000"/>
          </a:bodyPr>
          <a:lstStyle/>
          <a:p>
            <a:pPr lvl="0"/>
            <a:r>
              <a:rPr lang="en-US" dirty="0"/>
              <a:t>1957 Arthur Kornberg: was an American biochemist who won the Nobel Prize in physiology or Medicine 1959 for his discovery of the mechanisms in the biological synthesis enzyme. His primary research interests in biochemical, especially enzyme chemistry, deoxyribonucleic acid synthesis (DNA replication) and studying the nucleic acids which control heredity in animals, plants, bacteria and viruses</a:t>
            </a:r>
          </a:p>
          <a:p>
            <a:endParaRPr lang="en-US" dirty="0"/>
          </a:p>
        </p:txBody>
      </p:sp>
      <p:sp>
        <p:nvSpPr>
          <p:cNvPr id="4" name="Rectangle 3"/>
          <p:cNvSpPr/>
          <p:nvPr/>
        </p:nvSpPr>
        <p:spPr>
          <a:xfrm>
            <a:off x="346364" y="685800"/>
            <a:ext cx="80772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Image result for Arthur Kornber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676400"/>
            <a:ext cx="2762250" cy="3476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88802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1066800"/>
            <a:ext cx="5638800" cy="4800600"/>
          </a:xfrm>
        </p:spPr>
        <p:txBody>
          <a:bodyPr>
            <a:normAutofit/>
          </a:bodyPr>
          <a:lstStyle/>
          <a:p>
            <a:pPr lvl="0"/>
            <a:r>
              <a:rPr lang="en-US" dirty="0"/>
              <a:t>1958 the </a:t>
            </a:r>
            <a:r>
              <a:rPr lang="en-US" dirty="0" err="1"/>
              <a:t>Meselson</a:t>
            </a:r>
            <a:r>
              <a:rPr lang="en-US" dirty="0"/>
              <a:t>-Stahl experiment which supported the hypothesis that DNA replication was semiconservative. In semiconservative replication, when the double stranded DNA helices consisted of one strand from the original helix and one newly synthesized. It has been called” </a:t>
            </a:r>
            <a:r>
              <a:rPr lang="en-US" b="1" dirty="0"/>
              <a:t>the most beautiful experiment in biology”.</a:t>
            </a:r>
            <a:endParaRPr lang="en-US" dirty="0"/>
          </a:p>
          <a:p>
            <a:endParaRPr lang="en-US" dirty="0"/>
          </a:p>
        </p:txBody>
      </p:sp>
      <p:pic>
        <p:nvPicPr>
          <p:cNvPr id="8194" name="Picture 2" descr="Image result for Meselson-Stahl">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1066800"/>
            <a:ext cx="2457450" cy="4191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46364" y="685800"/>
            <a:ext cx="80772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12942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result for meselson stahl">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990600" y="990599"/>
            <a:ext cx="6934200" cy="4772891"/>
          </a:xfrm>
          <a:prstGeom prst="rect">
            <a:avLst/>
          </a:prstGeom>
          <a:noFill/>
          <a:ln>
            <a:noFill/>
          </a:ln>
        </p:spPr>
      </p:pic>
      <p:sp>
        <p:nvSpPr>
          <p:cNvPr id="5" name="Rectangle 4"/>
          <p:cNvSpPr/>
          <p:nvPr/>
        </p:nvSpPr>
        <p:spPr>
          <a:xfrm>
            <a:off x="457200" y="304800"/>
            <a:ext cx="2085827" cy="369332"/>
          </a:xfrm>
          <a:prstGeom prst="rect">
            <a:avLst/>
          </a:prstGeom>
        </p:spPr>
        <p:txBody>
          <a:bodyPr wrap="none">
            <a:spAutoFit/>
          </a:bodyPr>
          <a:lstStyle/>
          <a:p>
            <a:r>
              <a:rPr lang="en-US" b="1" dirty="0">
                <a:solidFill>
                  <a:srgbClr val="C00000"/>
                </a:solidFill>
                <a:effectLst>
                  <a:outerShdw blurRad="38100" dist="38100" dir="2700000" algn="tl">
                    <a:srgbClr val="000000">
                      <a:alpha val="43137"/>
                    </a:srgbClr>
                  </a:outerShdw>
                </a:effectLst>
              </a:rPr>
              <a:t>M-S experiment</a:t>
            </a:r>
          </a:p>
        </p:txBody>
      </p:sp>
    </p:spTree>
    <p:extLst>
      <p:ext uri="{BB962C8B-B14F-4D97-AF65-F5344CB8AC3E}">
        <p14:creationId xmlns:p14="http://schemas.microsoft.com/office/powerpoint/2010/main" val="16715376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Meselson-Stahl ">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091" y="297873"/>
            <a:ext cx="8458200" cy="6296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958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09600"/>
            <a:ext cx="7467600" cy="2438400"/>
          </a:xfrm>
        </p:spPr>
        <p:txBody>
          <a:bodyPr>
            <a:normAutofit/>
          </a:bodyPr>
          <a:lstStyle/>
          <a:p>
            <a:pPr lvl="0"/>
            <a:r>
              <a:rPr lang="en-US" dirty="0"/>
              <a:t>1960 Francois Jacob and Jacques Monod (French biologist):</a:t>
            </a:r>
            <a:r>
              <a:rPr lang="en-US" b="1" dirty="0"/>
              <a:t> </a:t>
            </a:r>
            <a:r>
              <a:rPr lang="en-US" dirty="0"/>
              <a:t>Originated the idea that control of enzyme levels in all cells occurs through regulation of transcription and operon. He shared the 1965 Nobel Prize in Medicine with Andre Lwoff</a:t>
            </a:r>
            <a:r>
              <a:rPr lang="en-US" dirty="0" smtClean="0"/>
              <a:t>.</a:t>
            </a:r>
          </a:p>
          <a:p>
            <a:pPr marL="0" lvl="0" indent="0">
              <a:buNone/>
            </a:pPr>
            <a:endParaRPr lang="en-US" dirty="0"/>
          </a:p>
          <a:p>
            <a:pPr marL="0" indent="0">
              <a:buNone/>
            </a:pPr>
            <a:endParaRPr lang="en-US" dirty="0"/>
          </a:p>
        </p:txBody>
      </p:sp>
      <p:pic>
        <p:nvPicPr>
          <p:cNvPr id="10242" name="Picture 2" descr="Image result for Francois Jacob and Jacques Monod">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7099"/>
          <a:stretch/>
        </p:blipFill>
        <p:spPr bwMode="auto">
          <a:xfrm>
            <a:off x="685800" y="3200400"/>
            <a:ext cx="7381875" cy="33242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38137" y="457200"/>
            <a:ext cx="80772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68306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73207" y="731519"/>
            <a:ext cx="7467600" cy="2667000"/>
          </a:xfrm>
        </p:spPr>
        <p:txBody>
          <a:bodyPr/>
          <a:lstStyle/>
          <a:p>
            <a:pPr lvl="0"/>
            <a:r>
              <a:rPr lang="en-US" dirty="0"/>
              <a:t>1960 </a:t>
            </a:r>
            <a:r>
              <a:rPr lang="en-US" dirty="0" err="1"/>
              <a:t>Gobind</a:t>
            </a:r>
            <a:r>
              <a:rPr lang="en-US" dirty="0"/>
              <a:t> Khorana was a biochemist who shared the 1968 Nobel Prize for physiology or Medicine with Marshall Nirenberg and Robert Holley for research that helped to show how the nucleotides in nucleic acids, which carry the genetic code of the cell, control the cell’s synthesis of proteins.</a:t>
            </a:r>
          </a:p>
          <a:p>
            <a:endParaRPr lang="en-US" dirty="0"/>
          </a:p>
        </p:txBody>
      </p:sp>
      <p:pic>
        <p:nvPicPr>
          <p:cNvPr id="11266" name="Picture 2" descr="Image result for Gobind Khoran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3200400"/>
            <a:ext cx="5000625" cy="30194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46364" y="640081"/>
            <a:ext cx="80772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60550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33400"/>
            <a:ext cx="6324600" cy="3733800"/>
          </a:xfrm>
        </p:spPr>
        <p:txBody>
          <a:bodyPr>
            <a:normAutofit fontScale="92500" lnSpcReduction="10000"/>
          </a:bodyPr>
          <a:lstStyle/>
          <a:p>
            <a:pPr lvl="0"/>
            <a:r>
              <a:rPr lang="en-US" dirty="0"/>
              <a:t>1969 Thomas Brock is an American microbiologist known for his discovery of hyper thermophiles living in hot spring. In the late 1960s, Brock discovered high- temperature bacteria living in the Great Fountain region with his colleague. They isolated a sample named it </a:t>
            </a:r>
            <a:r>
              <a:rPr lang="en-US" i="1" dirty="0" err="1"/>
              <a:t>Thermus</a:t>
            </a:r>
            <a:r>
              <a:rPr lang="en-US" i="1" dirty="0"/>
              <a:t> </a:t>
            </a:r>
            <a:r>
              <a:rPr lang="en-US" i="1" dirty="0" err="1"/>
              <a:t>aquaticus</a:t>
            </a:r>
            <a:r>
              <a:rPr lang="en-US" dirty="0"/>
              <a:t>. By 1976, this bacterium was found useful for artificially amplifying DNA segments. Brock’s discoveries led to great progress in biology, contributed to new developments in medicine and agriculture.</a:t>
            </a:r>
          </a:p>
          <a:p>
            <a:endParaRPr lang="en-US" dirty="0"/>
          </a:p>
        </p:txBody>
      </p:sp>
      <p:pic>
        <p:nvPicPr>
          <p:cNvPr id="12290" name="Picture 2" descr="Related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4447308"/>
            <a:ext cx="3429000" cy="2036185"/>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Image result for Thomas Brock  discovery of hyper thermophiles living in hot spri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609600"/>
            <a:ext cx="1685925" cy="312420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Related imag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2450" y="4447308"/>
            <a:ext cx="3790950" cy="209117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46364" y="304800"/>
            <a:ext cx="80772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59581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274638"/>
            <a:ext cx="7467600" cy="487362"/>
          </a:xfrm>
        </p:spPr>
        <p:txBody>
          <a:bodyPr>
            <a:normAutofit fontScale="90000"/>
          </a:bodyPr>
          <a:lstStyle/>
          <a:p>
            <a:r>
              <a:rPr lang="en-US" b="1" dirty="0" smtClean="0">
                <a:solidFill>
                  <a:schemeClr val="accent1">
                    <a:lumMod val="75000"/>
                  </a:schemeClr>
                </a:solidFill>
              </a:rPr>
              <a:t>Introduction</a:t>
            </a:r>
            <a:endParaRPr lang="en-US" b="1" dirty="0">
              <a:solidFill>
                <a:schemeClr val="accent1">
                  <a:lumMod val="75000"/>
                </a:schemeClr>
              </a:solidFill>
            </a:endParaRPr>
          </a:p>
        </p:txBody>
      </p:sp>
      <p:sp>
        <p:nvSpPr>
          <p:cNvPr id="3" name="Content Placeholder 2"/>
          <p:cNvSpPr>
            <a:spLocks noGrp="1"/>
          </p:cNvSpPr>
          <p:nvPr>
            <p:ph sz="quarter" idx="1"/>
          </p:nvPr>
        </p:nvSpPr>
        <p:spPr>
          <a:xfrm>
            <a:off x="368300" y="990600"/>
            <a:ext cx="8077200" cy="3048000"/>
          </a:xfrm>
        </p:spPr>
        <p:txBody>
          <a:bodyPr>
            <a:normAutofit fontScale="85000" lnSpcReduction="10000"/>
          </a:bodyPr>
          <a:lstStyle/>
          <a:p>
            <a:pPr lvl="0"/>
            <a:r>
              <a:rPr lang="en-US" dirty="0"/>
              <a:t>There were a series of experiments conducted in 1952 by Alfred Hershey and Martha Chase, confirming that DNA was the genetic material, which had first been demonstrated in the 1944 Avery-Macleod-McCarty experiment. While DNA had been known to biologists since 1869, most assumed at the time that proteins carried the information for </a:t>
            </a:r>
            <a:r>
              <a:rPr lang="en-US" dirty="0" smtClean="0"/>
              <a:t>inheritance</a:t>
            </a:r>
          </a:p>
          <a:p>
            <a:pPr marL="0" lvl="0" indent="0">
              <a:buNone/>
            </a:pPr>
            <a:endParaRPr lang="en-US" dirty="0"/>
          </a:p>
          <a:p>
            <a:r>
              <a:rPr lang="en-US" dirty="0"/>
              <a:t> Hershey and Chase performed their experiments on the T2 phage, a virus whose structure had recently been shown by electric microscope</a:t>
            </a:r>
          </a:p>
        </p:txBody>
      </p:sp>
      <p:sp>
        <p:nvSpPr>
          <p:cNvPr id="2" name="AutoShape 2" descr="dna-strands-animated.gif"/>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na-strands-animated.gif"/>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381000" y="838200"/>
            <a:ext cx="80772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utoShape 2" descr="Related image">
            <a:hlinkClick r:id="rId2"/>
          </p:cNvPr>
          <p:cNvSpPr>
            <a:spLocks noChangeAspect="1" noChangeArrowheads="1"/>
          </p:cNvSpPr>
          <p:nvPr/>
        </p:nvSpPr>
        <p:spPr bwMode="auto">
          <a:xfrm>
            <a:off x="155575" y="-1668463"/>
            <a:ext cx="5562600" cy="34766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364" name="Picture 4" descr="Related image">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8175" y="3989450"/>
            <a:ext cx="2282825" cy="2561526"/>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Related image">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4127995"/>
            <a:ext cx="4279901" cy="2284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87622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7924800" cy="2819400"/>
          </a:xfrm>
        </p:spPr>
        <p:txBody>
          <a:bodyPr>
            <a:normAutofit fontScale="92500"/>
          </a:bodyPr>
          <a:lstStyle/>
          <a:p>
            <a:pPr lvl="0"/>
            <a:r>
              <a:rPr lang="en-US" dirty="0"/>
              <a:t>1970: The restriction enzyme studied by Arber and </a:t>
            </a:r>
            <a:r>
              <a:rPr lang="en-US" dirty="0" err="1"/>
              <a:t>Meselson</a:t>
            </a:r>
            <a:r>
              <a:rPr lang="en-US" dirty="0"/>
              <a:t> were type I restriction enzymes which cleave DNA randomly away from the recognition site. In 1970, Hamilton Smith, Thomas Kelly and Kent </a:t>
            </a:r>
            <a:r>
              <a:rPr lang="en-US" dirty="0" err="1"/>
              <a:t>Welcox</a:t>
            </a:r>
            <a:r>
              <a:rPr lang="en-US" dirty="0"/>
              <a:t> isolated and characterized the first type II restriction enzyme, </a:t>
            </a:r>
            <a:r>
              <a:rPr lang="en-US" i="1" dirty="0" err="1"/>
              <a:t>HindII</a:t>
            </a:r>
            <a:r>
              <a:rPr lang="en-US" dirty="0"/>
              <a:t>, from the bacterium </a:t>
            </a:r>
            <a:r>
              <a:rPr lang="en-US" i="1" dirty="0" err="1"/>
              <a:t>Haemophilus</a:t>
            </a:r>
            <a:r>
              <a:rPr lang="en-US" i="1" dirty="0"/>
              <a:t> influenza</a:t>
            </a:r>
            <a:r>
              <a:rPr lang="en-US" dirty="0"/>
              <a:t> that cleaves DNA at specific recognition sequence. Later they were awarded Noble Prize for their discovery. </a:t>
            </a:r>
          </a:p>
          <a:p>
            <a:endParaRPr lang="en-US" dirty="0"/>
          </a:p>
        </p:txBody>
      </p:sp>
      <p:pic>
        <p:nvPicPr>
          <p:cNvPr id="13314" name="Picture 2" descr="Image result for restriction enzyme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581400"/>
            <a:ext cx="6096000" cy="30194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46364" y="304800"/>
            <a:ext cx="80772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89629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53291" y="533400"/>
            <a:ext cx="7467600" cy="2362200"/>
          </a:xfrm>
        </p:spPr>
        <p:txBody>
          <a:bodyPr/>
          <a:lstStyle/>
          <a:p>
            <a:r>
              <a:rPr lang="en-US" b="1" dirty="0"/>
              <a:t>Genetic Engineering</a:t>
            </a:r>
            <a:r>
              <a:rPr lang="en-US" dirty="0"/>
              <a:t>, also called genetic modification, is the directed manipulation of an organism’s genome using biotechnology. New DNA may be inserted in the host of interest using molecular methods to generate a modified DNA sequence</a:t>
            </a:r>
          </a:p>
        </p:txBody>
      </p:sp>
      <p:pic>
        <p:nvPicPr>
          <p:cNvPr id="4" name="Picture 3" descr="Image result for Genetic Engineerin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698389"/>
            <a:ext cx="3581400" cy="1873611"/>
          </a:xfrm>
          <a:prstGeom prst="rect">
            <a:avLst/>
          </a:prstGeom>
          <a:noFill/>
          <a:ln>
            <a:noFill/>
          </a:ln>
        </p:spPr>
      </p:pic>
      <p:pic>
        <p:nvPicPr>
          <p:cNvPr id="5" name="Picture 2" descr="Image result for Genetic Engineeri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2670680"/>
            <a:ext cx="4101638" cy="17136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elated imag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0800" y="4572000"/>
            <a:ext cx="3625085" cy="197838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46364" y="304800"/>
            <a:ext cx="80772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52517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685800"/>
            <a:ext cx="7467600" cy="2743200"/>
          </a:xfrm>
        </p:spPr>
        <p:txBody>
          <a:bodyPr/>
          <a:lstStyle/>
          <a:p>
            <a:pPr lvl="0"/>
            <a:r>
              <a:rPr lang="en-US" dirty="0"/>
              <a:t>1977 Frederick Sanger a British biochemist who was twice awarded the Nobel Prize for Chemistry, the only person to have been so. In 1958, he was awarded a Nobel Prize in chemistry “for his work on the structure of proteins, especially that of insulin”. </a:t>
            </a:r>
          </a:p>
          <a:p>
            <a:endParaRPr lang="en-US" dirty="0"/>
          </a:p>
        </p:txBody>
      </p:sp>
      <p:pic>
        <p:nvPicPr>
          <p:cNvPr id="6146" name="Picture 2" descr="Image result for Frederick Sanger">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1" y="3248891"/>
            <a:ext cx="4038600" cy="263842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0" y="2892138"/>
            <a:ext cx="3492915" cy="3009034"/>
          </a:xfrm>
          <a:prstGeom prst="rect">
            <a:avLst/>
          </a:prstGeom>
        </p:spPr>
      </p:pic>
      <p:sp>
        <p:nvSpPr>
          <p:cNvPr id="5" name="Rectangle 4"/>
          <p:cNvSpPr/>
          <p:nvPr/>
        </p:nvSpPr>
        <p:spPr>
          <a:xfrm>
            <a:off x="381001" y="533400"/>
            <a:ext cx="80772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55757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47675" y="457200"/>
            <a:ext cx="7467600" cy="2057400"/>
          </a:xfrm>
        </p:spPr>
        <p:txBody>
          <a:bodyPr/>
          <a:lstStyle/>
          <a:p>
            <a:r>
              <a:rPr lang="en-US" dirty="0"/>
              <a:t>In 1980, a method of DNA sequencing developed by Allan </a:t>
            </a:r>
            <a:r>
              <a:rPr lang="en-US" dirty="0" err="1"/>
              <a:t>Maxam</a:t>
            </a:r>
            <a:r>
              <a:rPr lang="en-US" dirty="0"/>
              <a:t> and Walter Gilbert. This method is based on </a:t>
            </a:r>
            <a:r>
              <a:rPr lang="en-US" dirty="0" err="1"/>
              <a:t>nucleobase</a:t>
            </a:r>
            <a:r>
              <a:rPr lang="en-US" dirty="0"/>
              <a:t>- specific partial chemical modification of DNA backbone at sites adjacent to the modified nucleotides. </a:t>
            </a:r>
          </a:p>
        </p:txBody>
      </p:sp>
      <p:pic>
        <p:nvPicPr>
          <p:cNvPr id="7170" name="Picture 2" descr="Image result for Allan Maxam and Walter Gilbert Sequenci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590800"/>
            <a:ext cx="6076950" cy="34194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46364" y="304800"/>
            <a:ext cx="80772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5492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533400"/>
            <a:ext cx="7467600" cy="4873752"/>
          </a:xfrm>
        </p:spPr>
        <p:txBody>
          <a:bodyPr/>
          <a:lstStyle/>
          <a:p>
            <a:pPr lvl="0"/>
            <a:r>
              <a:rPr lang="en-US" dirty="0"/>
              <a:t>In 1983 </a:t>
            </a:r>
            <a:r>
              <a:rPr lang="en-US" dirty="0" err="1"/>
              <a:t>Kary</a:t>
            </a:r>
            <a:r>
              <a:rPr lang="en-US" dirty="0"/>
              <a:t> Mullis American chemist started using a pair of primers to synthesis a desired DNA sequence and to copy it using DNA polymerase, a technique which would allow a small strand of DNA to be copied almost an infinite number of times. A complication at that point was that the DNA polymerase since it was destroyed by the high heat used at the start of each replication cycle, so it had to be replaced. In 1986, Mullis started to use </a:t>
            </a:r>
            <a:r>
              <a:rPr lang="en-US" i="1" dirty="0" err="1"/>
              <a:t>Thermophilus</a:t>
            </a:r>
            <a:r>
              <a:rPr lang="en-US" i="1" dirty="0"/>
              <a:t> </a:t>
            </a:r>
            <a:r>
              <a:rPr lang="en-US" i="1" dirty="0" err="1"/>
              <a:t>aquaticus</a:t>
            </a:r>
            <a:r>
              <a:rPr lang="en-US" dirty="0"/>
              <a:t> (</a:t>
            </a:r>
            <a:r>
              <a:rPr lang="en-US" dirty="0" err="1"/>
              <a:t>Taq</a:t>
            </a:r>
            <a:r>
              <a:rPr lang="en-US" dirty="0"/>
              <a:t>) DNA polymerase to amplify segment of DNA.  </a:t>
            </a:r>
          </a:p>
          <a:p>
            <a:endParaRPr lang="en-US" dirty="0"/>
          </a:p>
        </p:txBody>
      </p:sp>
      <p:sp>
        <p:nvSpPr>
          <p:cNvPr id="4" name="Rectangle 3"/>
          <p:cNvSpPr/>
          <p:nvPr/>
        </p:nvSpPr>
        <p:spPr>
          <a:xfrm>
            <a:off x="346364" y="304800"/>
            <a:ext cx="80772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00625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result for PrimerDNA">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990600" y="609600"/>
            <a:ext cx="6748462" cy="5181600"/>
          </a:xfrm>
          <a:prstGeom prst="rect">
            <a:avLst/>
          </a:prstGeom>
          <a:noFill/>
          <a:ln>
            <a:solidFill>
              <a:schemeClr val="tx1"/>
            </a:solidFill>
          </a:ln>
        </p:spPr>
      </p:pic>
    </p:spTree>
    <p:extLst>
      <p:ext uri="{BB962C8B-B14F-4D97-AF65-F5344CB8AC3E}">
        <p14:creationId xmlns:p14="http://schemas.microsoft.com/office/powerpoint/2010/main" val="10633370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Image result for Question mark">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685800"/>
            <a:ext cx="3815484" cy="5082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9169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6388" name="Picture 4" descr="Related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82" y="0"/>
            <a:ext cx="8743582" cy="655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49970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r>
              <a:rPr lang="en-US" b="1" dirty="0">
                <a:solidFill>
                  <a:schemeClr val="tx1"/>
                </a:solidFill>
              </a:rPr>
              <a:t>Basic Structure of </a:t>
            </a:r>
            <a:r>
              <a:rPr lang="en-US" b="1" dirty="0" smtClean="0">
                <a:solidFill>
                  <a:schemeClr val="tx1"/>
                </a:solidFill>
              </a:rPr>
              <a:t>PGAGE</a:t>
            </a:r>
            <a:endParaRPr lang="en-US" dirty="0">
              <a:solidFill>
                <a:schemeClr val="tx1"/>
              </a:solidFill>
            </a:endParaRPr>
          </a:p>
        </p:txBody>
      </p:sp>
      <p:sp>
        <p:nvSpPr>
          <p:cNvPr id="3" name="Content Placeholder 2"/>
          <p:cNvSpPr>
            <a:spLocks noGrp="1"/>
          </p:cNvSpPr>
          <p:nvPr>
            <p:ph sz="quarter" idx="1"/>
          </p:nvPr>
        </p:nvSpPr>
        <p:spPr>
          <a:xfrm>
            <a:off x="457200" y="1295400"/>
            <a:ext cx="6172200" cy="5178552"/>
          </a:xfrm>
        </p:spPr>
        <p:txBody>
          <a:bodyPr>
            <a:normAutofit fontScale="77500" lnSpcReduction="20000"/>
          </a:bodyPr>
          <a:lstStyle/>
          <a:p>
            <a:pPr lvl="0"/>
            <a:r>
              <a:rPr lang="en-US" dirty="0"/>
              <a:t>The phage consists of a protein shell (capsule) containing its genetic material (DNA). The phage infects a bacterium by attaching to its outer membrane and injecting its genetic material and leaving its empty shell attached to the bacterium.</a:t>
            </a:r>
          </a:p>
          <a:p>
            <a:pPr marL="0" indent="0">
              <a:buNone/>
            </a:pPr>
            <a:endParaRPr lang="en-US" b="1" dirty="0" smtClean="0"/>
          </a:p>
          <a:p>
            <a:pPr marL="0" indent="0">
              <a:buNone/>
            </a:pPr>
            <a:r>
              <a:rPr lang="en-US" b="1" dirty="0" smtClean="0"/>
              <a:t>Experiment</a:t>
            </a:r>
            <a:r>
              <a:rPr lang="en-US" b="1" dirty="0"/>
              <a:t>:</a:t>
            </a:r>
            <a:endParaRPr lang="en-US" dirty="0"/>
          </a:p>
          <a:p>
            <a:pPr lvl="0"/>
            <a:r>
              <a:rPr lang="en-US" dirty="0"/>
              <a:t>They depend on the differences between protein and DNA chemical structure (DNA: C, H, O, N and P while protein: C, H, O, N, S).</a:t>
            </a:r>
          </a:p>
          <a:p>
            <a:pPr lvl="0"/>
            <a:r>
              <a:rPr lang="en-US" dirty="0"/>
              <a:t>In their first set of experiments, Hershey and Chase labeled the DNA of the phage with radioactive phosphorus</a:t>
            </a:r>
            <a:r>
              <a:rPr lang="en-US" baseline="30000" dirty="0"/>
              <a:t>32</a:t>
            </a:r>
            <a:r>
              <a:rPr lang="en-US" dirty="0"/>
              <a:t> (the element Phosphorus is present in DNA but not present in any of the 20 amino acids from which proteins are made). They allowed the phage to infect </a:t>
            </a:r>
            <a:r>
              <a:rPr lang="en-US" i="1" dirty="0" err="1"/>
              <a:t>E.coli</a:t>
            </a:r>
            <a:r>
              <a:rPr lang="en-US" dirty="0"/>
              <a:t>, and through several elegant experiments were able to observe the transfer of P</a:t>
            </a:r>
            <a:r>
              <a:rPr lang="en-US" baseline="30000" dirty="0"/>
              <a:t>32</a:t>
            </a:r>
            <a:r>
              <a:rPr lang="en-US" dirty="0"/>
              <a:t> labeled phage DNA into the cytoplasm of the bacterium. </a:t>
            </a:r>
          </a:p>
          <a:p>
            <a:endParaRPr lang="en-US" dirty="0"/>
          </a:p>
        </p:txBody>
      </p:sp>
      <p:pic>
        <p:nvPicPr>
          <p:cNvPr id="1026" name="Picture 2" descr="Related image">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2286000"/>
            <a:ext cx="2209800" cy="420092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81000" y="990600"/>
            <a:ext cx="80772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82368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Kuvahaun tulos haulle phage">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0"/>
            <a:ext cx="6700837" cy="3581400"/>
          </a:xfrm>
          <a:prstGeom prst="rect">
            <a:avLst/>
          </a:prstGeom>
          <a:noFill/>
          <a:ln>
            <a:noFill/>
          </a:ln>
        </p:spPr>
      </p:pic>
      <p:pic>
        <p:nvPicPr>
          <p:cNvPr id="5" name="Picture 4" descr="Kuvahaun tulos haulle phage">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297223" y="3733800"/>
            <a:ext cx="5124450" cy="2914015"/>
          </a:xfrm>
          <a:prstGeom prst="rect">
            <a:avLst/>
          </a:prstGeom>
          <a:noFill/>
          <a:ln>
            <a:noFill/>
          </a:ln>
        </p:spPr>
      </p:pic>
    </p:spTree>
    <p:extLst>
      <p:ext uri="{BB962C8B-B14F-4D97-AF65-F5344CB8AC3E}">
        <p14:creationId xmlns:p14="http://schemas.microsoft.com/office/powerpoint/2010/main" val="25119592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52400" y="152400"/>
            <a:ext cx="7848600" cy="6476999"/>
          </a:xfrm>
          <a:prstGeom prst="rect">
            <a:avLst/>
          </a:prstGeom>
        </p:spPr>
      </p:pic>
    </p:spTree>
    <p:extLst>
      <p:ext uri="{BB962C8B-B14F-4D97-AF65-F5344CB8AC3E}">
        <p14:creationId xmlns:p14="http://schemas.microsoft.com/office/powerpoint/2010/main" val="11922809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1295400"/>
            <a:ext cx="8077200" cy="4800600"/>
          </a:xfrm>
        </p:spPr>
        <p:txBody>
          <a:bodyPr/>
          <a:lstStyle/>
          <a:p>
            <a:r>
              <a:rPr lang="en-US" dirty="0"/>
              <a:t>George Beadle, Edward Tatum and </a:t>
            </a:r>
            <a:r>
              <a:rPr lang="en-US" dirty="0" err="1"/>
              <a:t>Josha</a:t>
            </a:r>
            <a:r>
              <a:rPr lang="en-US" dirty="0"/>
              <a:t> Lederberg (1946-1956) Beadle and </a:t>
            </a:r>
            <a:r>
              <a:rPr lang="en-US" dirty="0" err="1"/>
              <a:t>and</a:t>
            </a:r>
            <a:r>
              <a:rPr lang="en-US" dirty="0"/>
              <a:t> Tatum’s key experiments involved exposing the bread mold </a:t>
            </a:r>
            <a:r>
              <a:rPr lang="en-US" i="1" dirty="0" err="1"/>
              <a:t>Neurospora</a:t>
            </a:r>
            <a:r>
              <a:rPr lang="en-US" i="1" dirty="0"/>
              <a:t> </a:t>
            </a:r>
            <a:r>
              <a:rPr lang="en-US" i="1" dirty="0" err="1"/>
              <a:t>carassa</a:t>
            </a:r>
            <a:r>
              <a:rPr lang="en-US" dirty="0"/>
              <a:t> to x-ray causing mutations to cause changes in specific enzymes involved in metabolic pathways. The Nobel Prize in Physiology or Medicine 1958 was divided, one half jointly to Beadle and Tatum “for their discovery that genes act by regulating definite chemical events” and the other half to </a:t>
            </a:r>
            <a:r>
              <a:rPr lang="en-US" dirty="0" err="1"/>
              <a:t>Jousua</a:t>
            </a:r>
            <a:r>
              <a:rPr lang="en-US" dirty="0"/>
              <a:t> Lederberg “for his discovery concerning genetic recombination and the organization of the genetic material of bacteria</a:t>
            </a:r>
          </a:p>
        </p:txBody>
      </p:sp>
      <p:sp>
        <p:nvSpPr>
          <p:cNvPr id="4" name="Rectangle 3"/>
          <p:cNvSpPr/>
          <p:nvPr/>
        </p:nvSpPr>
        <p:spPr>
          <a:xfrm>
            <a:off x="381000" y="990600"/>
            <a:ext cx="80772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03817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44562"/>
          </a:xfrm>
        </p:spPr>
        <p:txBody>
          <a:bodyPr>
            <a:normAutofit fontScale="90000"/>
          </a:bodyPr>
          <a:lstStyle/>
          <a:p>
            <a:r>
              <a:rPr lang="en-US" b="1" dirty="0"/>
              <a:t>Another important finding in molecular biology </a:t>
            </a:r>
            <a:r>
              <a:rPr lang="en-US" b="1" dirty="0" smtClean="0"/>
              <a:t>science</a:t>
            </a:r>
            <a:endParaRPr lang="en-US" dirty="0"/>
          </a:p>
        </p:txBody>
      </p:sp>
      <p:sp>
        <p:nvSpPr>
          <p:cNvPr id="3" name="Content Placeholder 2"/>
          <p:cNvSpPr>
            <a:spLocks noGrp="1"/>
          </p:cNvSpPr>
          <p:nvPr>
            <p:ph sz="quarter" idx="1"/>
          </p:nvPr>
        </p:nvSpPr>
        <p:spPr>
          <a:xfrm>
            <a:off x="457200" y="1371600"/>
            <a:ext cx="7467600" cy="2514600"/>
          </a:xfrm>
        </p:spPr>
        <p:txBody>
          <a:bodyPr/>
          <a:lstStyle/>
          <a:p>
            <a:r>
              <a:rPr lang="en-US" dirty="0"/>
              <a:t>1950 Rosalind franking and Maurice Wilkins (using X-ray crystallographic equipment to solve the DNA problem at king’s College/ London to determine the 3 dimensional structure of the DNA or protein, according to this A-DNA and B-DNA were described</a:t>
            </a:r>
          </a:p>
        </p:txBody>
      </p:sp>
      <p:pic>
        <p:nvPicPr>
          <p:cNvPr id="1026" name="Picture 2" descr="Image result for Rosalind franklin and Maurice Wilkin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886200"/>
            <a:ext cx="5943600" cy="2286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46364" y="1219200"/>
            <a:ext cx="80772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27277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Rosalind franklin and Maurice Wilkin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04800"/>
            <a:ext cx="7827818" cy="3352800"/>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descr="Related imag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3810000"/>
            <a:ext cx="4762500" cy="2743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716494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182</TotalTime>
  <Words>1108</Words>
  <Application>Microsoft Office PowerPoint</Application>
  <PresentationFormat>On-screen Show (4:3)</PresentationFormat>
  <Paragraphs>31</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Oriel</vt:lpstr>
      <vt:lpstr>DNA is the genetic material Lecture 2 </vt:lpstr>
      <vt:lpstr>Introduction</vt:lpstr>
      <vt:lpstr>PowerPoint Presentation</vt:lpstr>
      <vt:lpstr>Basic Structure of PGAGE</vt:lpstr>
      <vt:lpstr>PowerPoint Presentation</vt:lpstr>
      <vt:lpstr>PowerPoint Presentation</vt:lpstr>
      <vt:lpstr>PowerPoint Presentation</vt:lpstr>
      <vt:lpstr>Another important finding in molecular biology science</vt:lpstr>
      <vt:lpstr>PowerPoint Presentation</vt:lpstr>
      <vt:lpstr>PowerPoint Presentation</vt:lpstr>
      <vt:lpstr>PowerPoint Presentation</vt:lpstr>
      <vt:lpstr>Central dogma of molecular biology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DNA is the genetic material </dc:title>
  <dc:creator>rawa</dc:creator>
  <cp:lastModifiedBy>DR.Ahmed Saker 2o1O</cp:lastModifiedBy>
  <cp:revision>82</cp:revision>
  <dcterms:created xsi:type="dcterms:W3CDTF">2006-08-16T00:00:00Z</dcterms:created>
  <dcterms:modified xsi:type="dcterms:W3CDTF">2018-11-17T09:45:20Z</dcterms:modified>
</cp:coreProperties>
</file>